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5" r:id="rId5"/>
    <p:sldId id="276" r:id="rId6"/>
    <p:sldId id="293" r:id="rId7"/>
    <p:sldId id="277" r:id="rId8"/>
    <p:sldId id="279" r:id="rId9"/>
    <p:sldId id="298" r:id="rId10"/>
    <p:sldId id="299" r:id="rId11"/>
    <p:sldId id="300" r:id="rId12"/>
    <p:sldId id="271" r:id="rId13"/>
  </p:sldIdLst>
  <p:sldSz cx="12192000" cy="6858000"/>
  <p:notesSz cx="12192000" cy="6858000"/>
  <p:custDataLst>
    <p:tags r:id="rId17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02" userDrawn="1">
          <p15:clr>
            <a:srgbClr val="A4A3A4"/>
          </p15:clr>
        </p15:guide>
        <p15:guide id="2" pos="21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802"/>
        <p:guide pos="21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9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5.png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3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5.xml"/><Relationship Id="rId7" Type="http://schemas.openxmlformats.org/officeDocument/2006/relationships/image" Target="../media/image2.png"/><Relationship Id="rId6" Type="http://schemas.openxmlformats.org/officeDocument/2006/relationships/tags" Target="../tags/tag4.xml"/><Relationship Id="rId5" Type="http://schemas.openxmlformats.org/officeDocument/2006/relationships/image" Target="../media/image1.jpe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36.png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8.xml"/><Relationship Id="rId11" Type="http://schemas.openxmlformats.org/officeDocument/2006/relationships/tags" Target="../tags/tag7.xml"/><Relationship Id="rId10" Type="http://schemas.openxmlformats.org/officeDocument/2006/relationships/tags" Target="../tags/tag6.xml"/><Relationship Id="rId1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tags" Target="../tags/tag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29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30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33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897255" y="107315"/>
            <a:ext cx="2614930" cy="688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r>
              <a:rPr lang="en-US"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hongqing University  of  Technology</a:t>
            </a:r>
            <a:r>
              <a:rPr lang="en-US" sz="2200" dirty="0">
                <a:solidFill>
                  <a:srgbClr val="FFFFFF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en-US" sz="2200" dirty="0">
              <a:solidFill>
                <a:srgbClr val="FFFFFF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720" y="11430"/>
            <a:ext cx="2256155" cy="82613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ATAI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spc="-50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</a:t>
            </a:r>
            <a:r>
              <a:rPr lang="en-US"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Technique</a:t>
            </a:r>
            <a:r>
              <a:rPr lang="en-US"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of </a:t>
            </a:r>
            <a:r>
              <a:rPr sz="1800" spc="-8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Intelligence</a:t>
            </a:r>
            <a:endParaRPr sz="18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89" y="986027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endParaRPr>
            </a:p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143750" y="5918200"/>
            <a:ext cx="38430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ShuMing 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Jiang</a:t>
            </a:r>
            <a:endParaRPr lang="en-US"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600200" y="1372235"/>
            <a:ext cx="9328150" cy="443865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/>
                <a:cs typeface="Times New Roman" panose="02020603050405020304"/>
              </a:rPr>
              <a:t>MSynFD: Multi-hop Syntax aware Fake News Detection</a:t>
            </a:r>
            <a:endParaRPr sz="2800" b="1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568180" y="5270500"/>
            <a:ext cx="193865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Times New Roman" panose="02020603050405020304" charset="0"/>
                <a:cs typeface="Times New Roman" panose="02020603050405020304" charset="0"/>
              </a:rPr>
              <a:t>—— </a:t>
            </a:r>
            <a:r>
              <a:rPr lang="en-US" sz="1600" b="1" spc="5" dirty="0">
                <a:solidFill>
                  <a:srgbClr val="1F4E79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WWW</a:t>
            </a:r>
            <a:r>
              <a:rPr lang="en-US" sz="1600" b="1" spc="5" dirty="0">
                <a:solidFill>
                  <a:srgbClr val="1F4E79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’24</a:t>
            </a:r>
            <a:endParaRPr lang="en-US" sz="1600" b="1" spc="5" dirty="0">
              <a:solidFill>
                <a:srgbClr val="1F4E79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505200" y="5492115"/>
            <a:ext cx="4272280" cy="32258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imes New Roman" panose="02020603050405020304" charset="0"/>
                <a:cs typeface="Times New Roman" panose="02020603050405020304" charset="0"/>
              </a:rPr>
              <a:t>Code:</a:t>
            </a:r>
            <a:r>
              <a:rPr lang="en-US" sz="1600" spc="-40" dirty="0">
                <a:latin typeface="Times New Roman" panose="02020603050405020304" charset="0"/>
                <a:cs typeface="Times New Roman" panose="02020603050405020304" charset="0"/>
              </a:rPr>
              <a:t>https://doi.org/10.5281/zenodo.10658674</a:t>
            </a:r>
            <a:endParaRPr lang="en-US" sz="1600" spc="-4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3400" y="1892300"/>
            <a:ext cx="11335385" cy="32753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93738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Chongqing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Technology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371600"/>
            <a:ext cx="11744325" cy="42862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object 2"/>
          <p:cNvSpPr txBox="1"/>
          <p:nvPr>
            <p:custDataLst>
              <p:tags r:id="rId3"/>
            </p:custDataLst>
          </p:nvPr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8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19" name="object 4"/>
            <p:cNvSpPr/>
            <p:nvPr>
              <p:custDataLst>
                <p:tags r:id="rId4"/>
              </p:custDataLst>
            </p:nvPr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p/>
          </p:txBody>
        </p:sp>
        <p:sp>
          <p:nvSpPr>
            <p:cNvPr id="20" name="object 5"/>
            <p:cNvSpPr/>
            <p:nvPr>
              <p:custDataLst>
                <p:tags r:id="rId6"/>
              </p:custDataLst>
            </p:nvPr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p/>
          </p:txBody>
        </p:sp>
        <p:sp>
          <p:nvSpPr>
            <p:cNvPr id="21" name="object 6"/>
            <p:cNvSpPr/>
            <p:nvPr>
              <p:custDataLst>
                <p:tags r:id="rId8"/>
              </p:custDataLst>
            </p:nvPr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p/>
          </p:txBody>
        </p:sp>
      </p:grpSp>
      <p:sp>
        <p:nvSpPr>
          <p:cNvPr id="22" name="object 10"/>
          <p:cNvSpPr txBox="1"/>
          <p:nvPr>
            <p:custDataLst>
              <p:tags r:id="rId10"/>
            </p:custDataLst>
          </p:nvPr>
        </p:nvSpPr>
        <p:spPr>
          <a:xfrm>
            <a:off x="644525" y="86360"/>
            <a:ext cx="1885950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Chongqing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Technology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" name="object 11"/>
          <p:cNvSpPr/>
          <p:nvPr>
            <p:custDataLst>
              <p:tags r:id="rId11"/>
            </p:custDataLst>
          </p:nvPr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24" name="object 12"/>
          <p:cNvSpPr txBox="1"/>
          <p:nvPr>
            <p:custDataLst>
              <p:tags r:id="rId12"/>
            </p:custDataLst>
          </p:nvPr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Uni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versity  of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43450" y="600075"/>
            <a:ext cx="303847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lang="en-US"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031740" y="1288415"/>
            <a:ext cx="6685280" cy="9271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/>
            <a:r>
              <a:rPr lang="en-US" altLang="zh-CN" sz="2400"/>
              <a:t>(1)Previous  methods  heavily rely on sequential modeling and global attention to extract semantic information.</a:t>
            </a:r>
            <a:endParaRPr lang="en-US" altLang="zh-CN" sz="2400"/>
          </a:p>
        </p:txBody>
      </p:sp>
      <p:sp>
        <p:nvSpPr>
          <p:cNvPr id="17" name="文本框 16"/>
          <p:cNvSpPr txBox="1"/>
          <p:nvPr>
            <p:custDataLst>
              <p:tags r:id="rId4"/>
            </p:custDataLst>
          </p:nvPr>
        </p:nvSpPr>
        <p:spPr>
          <a:xfrm>
            <a:off x="4956810" y="2819400"/>
            <a:ext cx="6700520" cy="9880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/>
            <a:r>
              <a:rPr lang="en-US" altLang="zh-CN" sz="2400"/>
              <a:t>(2)The existing methods fail to handle the complex, subtle twists in news articles, such as  referential transfer and prior biases.</a:t>
            </a:r>
            <a:endParaRPr lang="en-US" altLang="zh-CN" sz="24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172845"/>
            <a:ext cx="4660900" cy="55683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34185" cy="717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Chongqing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Technology</a:t>
            </a:r>
            <a:endParaRPr sz="1500" dirty="0">
              <a:solidFill>
                <a:srgbClr val="FFFFFF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15865" y="739775"/>
            <a:ext cx="215963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Overview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030730" y="1371600"/>
            <a:ext cx="8193405" cy="16579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just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524000"/>
            <a:ext cx="11400790" cy="49587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62125" cy="717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Chongqing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Technology</a:t>
            </a:r>
            <a:endParaRPr sz="1500" dirty="0">
              <a:solidFill>
                <a:srgbClr val="FFFFFF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34305" y="685800"/>
            <a:ext cx="17221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524000"/>
            <a:ext cx="7239000" cy="6667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3590" y="2286000"/>
            <a:ext cx="5857875" cy="11239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1285" y="3420110"/>
            <a:ext cx="6457315" cy="114236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5325" y="4876800"/>
            <a:ext cx="7153275" cy="69532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535" y="2286000"/>
            <a:ext cx="5144770" cy="13944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62125" cy="717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34305" y="685800"/>
            <a:ext cx="17221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7235" y="1154430"/>
            <a:ext cx="4806315" cy="18224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00" y="2971800"/>
            <a:ext cx="4643755" cy="11220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6575" y="4175125"/>
            <a:ext cx="5120640" cy="7461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435" y="4800600"/>
            <a:ext cx="6171565" cy="8839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1400" y="5638800"/>
            <a:ext cx="4799330" cy="108648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150" y="2286000"/>
            <a:ext cx="5880735" cy="14839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80911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Chongqing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Technology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2209800"/>
            <a:ext cx="7629525" cy="27622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93738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Chongqing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Technology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752600"/>
            <a:ext cx="11362055" cy="35807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93738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Chongqing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Technology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2057400"/>
            <a:ext cx="6453505" cy="26085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5745" y="1676400"/>
            <a:ext cx="5596255" cy="32721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93738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Chongqing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Technology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436370"/>
            <a:ext cx="9335770" cy="501269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COMMONDATA" val="eyJoZGlkIjoiZDYyOWVlMmE3OWUzM2FkZTlkMDliYzU3NDg1NWYwNTEifQ=="/>
  <p:tag name="commondata" val="eyJoZGlkIjoiOTdmZWMwNzNmZmQyYjgzMTEwNDQ4MzZiNjkxZGQ0MGQ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2473</Words>
  <Application>WPS 演示</Application>
  <PresentationFormat>On-screen Show (4:3)</PresentationFormat>
  <Paragraphs>161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Arial</vt:lpstr>
      <vt:lpstr>宋体</vt:lpstr>
      <vt:lpstr>Wingdings</vt:lpstr>
      <vt:lpstr>Trebuchet MS</vt:lpstr>
      <vt:lpstr>Arial</vt:lpstr>
      <vt:lpstr>Times New Roman</vt:lpstr>
      <vt:lpstr>Times New Roman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浅﹃</cp:lastModifiedBy>
  <cp:revision>38</cp:revision>
  <dcterms:created xsi:type="dcterms:W3CDTF">2023-09-17T03:47:00Z</dcterms:created>
  <dcterms:modified xsi:type="dcterms:W3CDTF">2024-05-09T05:16:30Z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2023-09-03T08:00:00Z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2023-09-24T08:00:00Z</vt:filetime>
  </property>
  <property fmtid="{D5CDD505-2E9C-101B-9397-08002B2CF9AE}" pid="5" name="ICV">
    <vt:lpwstr>A0F8878B60E64672A816FA0C8C8558E8_12</vt:lpwstr>
  </property>
  <property fmtid="{D5CDD505-2E9C-101B-9397-08002B2CF9AE}" pid="6" name="KSOProductBuildVer">
    <vt:lpwstr>2052-12.1.0.16729</vt:lpwstr>
  </property>
</Properties>
</file>